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A0EB5-EBB6-42E3-8D56-438F1E50C464}" type="datetimeFigureOut">
              <a:rPr lang="ko-KR" altLang="en-US" smtClean="0"/>
              <a:pPr/>
              <a:t>2019-04-24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2EF5E-911D-411B-AAFA-6D001375A12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26341-4A89-44D3-BE71-33196BA58F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/>
          </a:bodyPr>
          <a:lstStyle/>
          <a:p>
            <a:r>
              <a:rPr lang="en-US" altLang="ko-KR" sz="4800" b="1" dirty="0" smtClean="0">
                <a:solidFill>
                  <a:srgbClr val="C00000"/>
                </a:solidFill>
              </a:rPr>
              <a:t>‘</a:t>
            </a:r>
            <a:r>
              <a:rPr lang="ko-KR" altLang="en-US" sz="4800" b="1" dirty="0" smtClean="0">
                <a:solidFill>
                  <a:srgbClr val="C00000"/>
                </a:solidFill>
              </a:rPr>
              <a:t>가정폭력 유급휴가</a:t>
            </a:r>
            <a:r>
              <a:rPr lang="en-US" altLang="ko-KR" sz="4800" b="1" dirty="0" smtClean="0">
                <a:solidFill>
                  <a:srgbClr val="C00000"/>
                </a:solidFill>
              </a:rPr>
              <a:t>’</a:t>
            </a:r>
            <a:br>
              <a:rPr lang="en-US" altLang="ko-KR" sz="4800" b="1" dirty="0" smtClean="0">
                <a:solidFill>
                  <a:srgbClr val="C00000"/>
                </a:solidFill>
              </a:rPr>
            </a:br>
            <a:r>
              <a:rPr lang="ko-KR" altLang="en-US" sz="4800" b="1" dirty="0" err="1" smtClean="0">
                <a:solidFill>
                  <a:srgbClr val="C00000"/>
                </a:solidFill>
              </a:rPr>
              <a:t>국제공공노련</a:t>
            </a:r>
            <a:r>
              <a:rPr lang="en-US" altLang="ko-KR" sz="4800" b="1" dirty="0" smtClean="0">
                <a:solidFill>
                  <a:srgbClr val="C00000"/>
                </a:solidFill>
              </a:rPr>
              <a:t>(PSI) </a:t>
            </a:r>
            <a:r>
              <a:rPr lang="ko-KR" altLang="en-US" sz="4800" b="1" dirty="0" smtClean="0">
                <a:solidFill>
                  <a:srgbClr val="C00000"/>
                </a:solidFill>
              </a:rPr>
              <a:t>캠페인</a:t>
            </a:r>
            <a:r>
              <a:rPr lang="en-US" altLang="ko-KR" sz="4800" b="1" dirty="0" smtClean="0">
                <a:solidFill>
                  <a:srgbClr val="C00000"/>
                </a:solidFill>
              </a:rPr>
              <a:t> </a:t>
            </a:r>
            <a:endParaRPr lang="ko-KR" altLang="en-US" sz="4800" b="1" dirty="0">
              <a:solidFill>
                <a:srgbClr val="C0000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장영배 </a:t>
            </a:r>
            <a:r>
              <a:rPr lang="en-US" altLang="ko-KR" dirty="0" smtClean="0">
                <a:solidFill>
                  <a:schemeClr val="tx1"/>
                </a:solidFill>
              </a:rPr>
              <a:t>(PSI-KC </a:t>
            </a:r>
            <a:r>
              <a:rPr lang="ko-KR" altLang="en-US" dirty="0" smtClean="0">
                <a:solidFill>
                  <a:schemeClr val="tx1"/>
                </a:solidFill>
              </a:rPr>
              <a:t>집행위원장</a:t>
            </a:r>
            <a:r>
              <a:rPr lang="en-US" altLang="ko-KR" dirty="0" smtClean="0">
                <a:solidFill>
                  <a:schemeClr val="tx1"/>
                </a:solidFill>
              </a:rPr>
              <a:t>)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9. </a:t>
            </a:r>
            <a:r>
              <a:rPr lang="ko-KR" altLang="en-US" b="1" dirty="0" smtClean="0">
                <a:solidFill>
                  <a:srgbClr val="C00000"/>
                </a:solidFill>
              </a:rPr>
              <a:t>무엇을 할 것인가</a:t>
            </a:r>
            <a:r>
              <a:rPr lang="en-US" altLang="ko-KR" b="1" dirty="0" smtClean="0">
                <a:solidFill>
                  <a:srgbClr val="C00000"/>
                </a:solidFill>
              </a:rPr>
              <a:t>? 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가정폭력 확산 정도와 영향에 대한 증거 수집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공유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홍보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노조 조직화 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생존자에 대한 노동조합의 지원서비스 제공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메시지의 일관성과 지속성 유지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광범위한 동맹 형성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노조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시민사회조직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여성운동 등 사회운동조직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열성적 대중의 네트워크 형성 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단체교섭 준비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가정폭력 유급휴가를 포함시킴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단체협약 관련 조항과 절차의 실행을 위한 기본 틀 준비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모범 정책과 절차를 개발하기 위한 관련 당국과 협의 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대정부 로비와 </a:t>
            </a:r>
            <a:r>
              <a:rPr lang="en-US" altLang="ko-KR" sz="2400" dirty="0" smtClean="0"/>
              <a:t>ILO</a:t>
            </a:r>
            <a:r>
              <a:rPr lang="ko-KR" altLang="en-US" sz="2400" dirty="0" smtClean="0"/>
              <a:t> 과정 관여</a:t>
            </a:r>
            <a:r>
              <a:rPr lang="en-US" altLang="ko-KR" sz="2400" dirty="0" smtClean="0"/>
              <a:t>: ILO</a:t>
            </a:r>
            <a:r>
              <a:rPr lang="ko-KR" altLang="en-US" sz="2400" dirty="0" smtClean="0"/>
              <a:t> 대표단과 관련 부처 등 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o-KR" altLang="en-US" sz="4400" b="1" dirty="0" smtClean="0">
                <a:solidFill>
                  <a:srgbClr val="C00000"/>
                </a:solidFill>
              </a:rPr>
              <a:t>경청해 주셔서 </a:t>
            </a:r>
            <a:endParaRPr lang="en-US" altLang="ko-KR" sz="4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ko-KR" altLang="en-US" sz="4400" b="1" dirty="0" smtClean="0">
                <a:solidFill>
                  <a:srgbClr val="C00000"/>
                </a:solidFill>
              </a:rPr>
              <a:t>고맙습니다</a:t>
            </a:r>
            <a:r>
              <a:rPr lang="en-US" altLang="ko-KR" sz="4400" b="1" dirty="0">
                <a:solidFill>
                  <a:srgbClr val="C00000"/>
                </a:solidFill>
              </a:rPr>
              <a:t>!</a:t>
            </a:r>
            <a:endParaRPr lang="ko-KR" altLang="en-US" sz="4400" b="1" dirty="0">
              <a:solidFill>
                <a:srgbClr val="C00000"/>
              </a:solidFill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1.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가정폭력은 지구적 유행병</a:t>
            </a:r>
            <a:endParaRPr lang="ko-KR" alt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800" dirty="0" smtClean="0"/>
              <a:t>30% </a:t>
            </a:r>
            <a:r>
              <a:rPr lang="ko-KR" altLang="en-US" sz="2800" dirty="0" smtClean="0"/>
              <a:t>여성은 자신의 파트너에 의한 폭력을 경험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해마다 </a:t>
            </a:r>
            <a:r>
              <a:rPr lang="en-US" altLang="ko-KR" sz="2800" dirty="0" smtClean="0"/>
              <a:t>2</a:t>
            </a:r>
            <a:r>
              <a:rPr lang="ko-KR" altLang="en-US" sz="2800" dirty="0" smtClean="0"/>
              <a:t>억 </a:t>
            </a:r>
            <a:r>
              <a:rPr lang="en-US" altLang="ko-KR" sz="2800" dirty="0" smtClean="0"/>
              <a:t>7,500</a:t>
            </a:r>
            <a:r>
              <a:rPr lang="ko-KR" altLang="en-US" sz="2800" dirty="0" smtClean="0"/>
              <a:t>만 명의 어린이들이 가정폭력을 증언하고 있음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/>
              <a:t>80-93%</a:t>
            </a:r>
            <a:r>
              <a:rPr lang="ko-KR" altLang="en-US" sz="2800" dirty="0" smtClean="0"/>
              <a:t>의 어린이가 가정에서 어떤 형태의 체벌을 경험하고 있음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en-US" altLang="ko-KR" sz="2800" dirty="0" smtClean="0"/>
              <a:t>1</a:t>
            </a:r>
            <a:r>
              <a:rPr lang="ko-KR" altLang="en-US" sz="2800" dirty="0" smtClean="0"/>
              <a:t>억</a:t>
            </a:r>
            <a:r>
              <a:rPr lang="en-US" altLang="ko-KR" sz="2800" dirty="0" smtClean="0"/>
              <a:t>-1</a:t>
            </a:r>
            <a:r>
              <a:rPr lang="ko-KR" altLang="en-US" sz="2800" dirty="0" smtClean="0"/>
              <a:t>억</a:t>
            </a:r>
            <a:r>
              <a:rPr lang="en-US" altLang="ko-KR" sz="2800" dirty="0"/>
              <a:t> </a:t>
            </a:r>
            <a:r>
              <a:rPr lang="en-US" altLang="ko-KR" sz="2800" dirty="0" smtClean="0"/>
              <a:t>4,000</a:t>
            </a:r>
            <a:r>
              <a:rPr lang="ko-KR" altLang="en-US" sz="2800" dirty="0" smtClean="0"/>
              <a:t>만 명의 소녀와 여성이 성기가 절제된 채 살아가고 있음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endParaRPr lang="ko-KR" altLang="en-US" sz="28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2.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가정폭력은 일터의 문제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가정폭력은 생존자의 노동 환경에 영향을 미침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endParaRPr lang="en-US" altLang="ko-KR" sz="2800" dirty="0" smtClean="0"/>
          </a:p>
          <a:p>
            <a:r>
              <a:rPr lang="ko-KR" altLang="en-US" sz="2400" dirty="0" smtClean="0"/>
              <a:t>결근</a:t>
            </a:r>
            <a:endParaRPr lang="en-US" altLang="ko-KR" sz="2400" dirty="0" smtClean="0"/>
          </a:p>
          <a:p>
            <a:r>
              <a:rPr lang="ko-KR" altLang="en-US" sz="2400" dirty="0" smtClean="0"/>
              <a:t>지각</a:t>
            </a:r>
            <a:endParaRPr lang="en-US" altLang="ko-KR" sz="2400" dirty="0" smtClean="0"/>
          </a:p>
          <a:p>
            <a:r>
              <a:rPr lang="ko-KR" altLang="en-US" sz="2400" dirty="0" smtClean="0"/>
              <a:t>생산성 저하</a:t>
            </a:r>
            <a:endParaRPr lang="en-US" altLang="ko-KR" sz="2400" dirty="0" smtClean="0"/>
          </a:p>
          <a:p>
            <a:r>
              <a:rPr lang="ko-KR" altLang="en-US" sz="2400" dirty="0" smtClean="0"/>
              <a:t>집중력 결여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그에 따른 산재사고 발생 가능성 </a:t>
            </a:r>
            <a:endParaRPr lang="en-US" altLang="ko-KR" sz="2400" dirty="0" smtClean="0"/>
          </a:p>
          <a:p>
            <a:r>
              <a:rPr lang="ko-KR" altLang="en-US" sz="2400" dirty="0" smtClean="0"/>
              <a:t>동기부여와 사기의 저하</a:t>
            </a:r>
            <a:endParaRPr lang="en-US" altLang="ko-KR" sz="2400" dirty="0" smtClean="0"/>
          </a:p>
          <a:p>
            <a:r>
              <a:rPr lang="ko-KR" altLang="en-US" sz="2400" dirty="0" smtClean="0"/>
              <a:t>동료 관계의 악화</a:t>
            </a:r>
            <a:endParaRPr lang="en-US" altLang="ko-KR" sz="2400" dirty="0" smtClean="0"/>
          </a:p>
          <a:p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3.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가정폭력의 피해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가정폭력은 해마다 </a:t>
            </a:r>
            <a:r>
              <a:rPr lang="en-US" altLang="ko-KR" sz="2800" dirty="0" smtClean="0"/>
              <a:t>8</a:t>
            </a:r>
            <a:r>
              <a:rPr lang="ko-KR" altLang="en-US" sz="2800" dirty="0" smtClean="0"/>
              <a:t>조 </a:t>
            </a:r>
            <a:r>
              <a:rPr lang="en-US" altLang="ko-KR" sz="2800" dirty="0" smtClean="0"/>
              <a:t>US</a:t>
            </a:r>
            <a:r>
              <a:rPr lang="ko-KR" altLang="en-US" sz="2800" dirty="0" smtClean="0"/>
              <a:t>달러의 비용을 발생시키고 있음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endParaRPr lang="en-US" altLang="ko-KR" sz="2800" dirty="0"/>
          </a:p>
          <a:p>
            <a:r>
              <a:rPr lang="ko-KR" altLang="en-US" sz="2800" dirty="0" smtClean="0"/>
              <a:t>세계 </a:t>
            </a:r>
            <a:r>
              <a:rPr lang="en-US" altLang="ko-KR" sz="2800" dirty="0" smtClean="0"/>
              <a:t>GDP</a:t>
            </a:r>
            <a:r>
              <a:rPr lang="ko-KR" altLang="en-US" sz="2800" dirty="0" smtClean="0"/>
              <a:t>의</a:t>
            </a:r>
            <a:r>
              <a:rPr lang="en-US" altLang="ko-KR" sz="2800" dirty="0" smtClean="0"/>
              <a:t> 5.2%</a:t>
            </a:r>
            <a:r>
              <a:rPr lang="ko-KR" altLang="en-US" sz="2800" dirty="0" smtClean="0"/>
              <a:t>에 해당</a:t>
            </a:r>
            <a:endParaRPr lang="en-US" altLang="ko-KR" sz="2800" dirty="0" smtClean="0"/>
          </a:p>
          <a:p>
            <a:r>
              <a:rPr lang="ko-KR" altLang="en-US" sz="2800" dirty="0" smtClean="0"/>
              <a:t>전쟁과 테러리즘 피해의 </a:t>
            </a:r>
            <a:r>
              <a:rPr lang="en-US" altLang="ko-KR" sz="2800" dirty="0" smtClean="0"/>
              <a:t>25</a:t>
            </a:r>
            <a:r>
              <a:rPr lang="ko-KR" altLang="en-US" sz="2800" dirty="0" smtClean="0"/>
              <a:t>배에 이름</a:t>
            </a:r>
            <a:endParaRPr lang="ko-KR" altLang="en-US" sz="28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4. </a:t>
            </a:r>
            <a:r>
              <a:rPr lang="ko-KR" altLang="en-US" b="1" dirty="0" smtClean="0">
                <a:solidFill>
                  <a:srgbClr val="C00000"/>
                </a:solidFill>
              </a:rPr>
              <a:t>생명을 구하는 가정폭력 유급휴가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가정폭력 유급휴가는 생존자와 그 자녀가 일터의 차별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일자리 상실이나 사용자의 보복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을 걱정하지 않고 안전할 수 있게 해 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생존자는 응급대응을 위해 유급휴가가 필요함</a:t>
            </a:r>
            <a:endParaRPr lang="en-US" altLang="ko-KR" sz="2800" dirty="0" smtClean="0"/>
          </a:p>
          <a:p>
            <a:r>
              <a:rPr lang="ko-KR" altLang="en-US" sz="2400" dirty="0" smtClean="0"/>
              <a:t>주거 이전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또는 폭력적 가족구성원 이주</a:t>
            </a:r>
            <a:r>
              <a:rPr lang="en-US" altLang="ko-KR" sz="2400" dirty="0" smtClean="0"/>
              <a:t>)</a:t>
            </a:r>
          </a:p>
          <a:p>
            <a:r>
              <a:rPr lang="ko-KR" altLang="en-US" sz="2400" dirty="0" smtClean="0"/>
              <a:t>새로운 은행계좌 개설</a:t>
            </a:r>
            <a:endParaRPr lang="en-US" altLang="ko-KR" sz="2400" dirty="0" smtClean="0"/>
          </a:p>
          <a:p>
            <a:r>
              <a:rPr lang="ko-KR" altLang="en-US" sz="2400" dirty="0" smtClean="0"/>
              <a:t>자신과 자녀를 위한 법률적 의료적 지원 모색</a:t>
            </a:r>
            <a:endParaRPr lang="en-US" altLang="ko-KR" sz="2400" dirty="0" smtClean="0"/>
          </a:p>
          <a:p>
            <a:r>
              <a:rPr lang="ko-KR" altLang="en-US" sz="2400" dirty="0" smtClean="0"/>
              <a:t>법원과 카운슬링 출석</a:t>
            </a:r>
            <a:endParaRPr lang="en-US" altLang="ko-KR" sz="2400" dirty="0" smtClean="0"/>
          </a:p>
          <a:p>
            <a:r>
              <a:rPr lang="ko-KR" altLang="en-US" sz="2400" dirty="0" smtClean="0"/>
              <a:t>연락처 바꾸기</a:t>
            </a:r>
            <a:endParaRPr lang="en-US" altLang="ko-KR" sz="2400" dirty="0" smtClean="0"/>
          </a:p>
          <a:p>
            <a:r>
              <a:rPr lang="ko-KR" altLang="en-US" sz="2400" dirty="0" smtClean="0"/>
              <a:t>육체적 정서적 폭력으로부터 회복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000" b="1" dirty="0" smtClean="0">
                <a:solidFill>
                  <a:srgbClr val="C00000"/>
                </a:solidFill>
              </a:rPr>
              <a:t>5.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왜 유급휴가인가</a:t>
            </a:r>
            <a:r>
              <a:rPr lang="en-US" altLang="ko-KR" sz="4000" b="1" dirty="0" smtClean="0">
                <a:solidFill>
                  <a:srgbClr val="C00000"/>
                </a:solidFill>
              </a:rPr>
              <a:t>?</a:t>
            </a:r>
            <a:r>
              <a:rPr lang="en-US" altLang="ko-KR" b="1" dirty="0" smtClean="0">
                <a:solidFill>
                  <a:srgbClr val="C00000"/>
                </a:solidFill>
              </a:rPr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왜 유급휴가인가</a:t>
            </a:r>
            <a:r>
              <a:rPr lang="en-US" altLang="ko-KR" sz="2800" dirty="0" smtClean="0"/>
              <a:t>? </a:t>
            </a:r>
            <a:r>
              <a:rPr lang="ko-KR" altLang="en-US" sz="2800" dirty="0" smtClean="0"/>
              <a:t>유급휴가가 아니면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생존자들이 휴가를 낼 가능성이 적기 때문</a:t>
            </a:r>
            <a:endParaRPr lang="en-US" altLang="ko-KR" sz="2800" dirty="0"/>
          </a:p>
          <a:p>
            <a:pPr>
              <a:buFont typeface="Wingdings" pitchFamily="2" charset="2"/>
              <a:buChar char="§"/>
            </a:pPr>
            <a:endParaRPr lang="en-US" altLang="ko-KR" sz="2800" dirty="0" smtClean="0"/>
          </a:p>
          <a:p>
            <a:r>
              <a:rPr lang="ko-KR" altLang="en-US" sz="2800" dirty="0" smtClean="0"/>
              <a:t>호주의 경우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폭력적 관계를 벗어나는데 평균적으로 </a:t>
            </a:r>
            <a:r>
              <a:rPr lang="en-US" altLang="ko-KR" sz="2800" dirty="0" smtClean="0"/>
              <a:t>18,000 </a:t>
            </a:r>
            <a:r>
              <a:rPr lang="ko-KR" altLang="en-US" sz="2800" dirty="0" smtClean="0"/>
              <a:t>달러와 </a:t>
            </a:r>
            <a:r>
              <a:rPr lang="en-US" altLang="ko-KR" sz="2800" dirty="0" smtClean="0"/>
              <a:t>141 </a:t>
            </a:r>
            <a:r>
              <a:rPr lang="ko-KR" altLang="en-US" sz="2800" dirty="0" smtClean="0"/>
              <a:t>시간이 필요함</a:t>
            </a:r>
            <a:endParaRPr lang="en-US" altLang="ko-KR" sz="2800" dirty="0"/>
          </a:p>
          <a:p>
            <a:r>
              <a:rPr lang="ko-KR" altLang="en-US" sz="2800" dirty="0" smtClean="0"/>
              <a:t>긴급 사태의  처리와 관리는 종종 근무시간 중에 해야 함</a:t>
            </a:r>
            <a:endParaRPr lang="ko-KR" altLang="en-US" sz="28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6.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가정폭력 유급휴가의 중요성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일터는 </a:t>
            </a:r>
            <a:r>
              <a:rPr lang="ko-KR" altLang="en-US" sz="2800" dirty="0" err="1" smtClean="0"/>
              <a:t>젠더</a:t>
            </a:r>
            <a:r>
              <a:rPr lang="ko-KR" altLang="en-US" sz="2800" dirty="0" smtClean="0"/>
              <a:t> 기반 폭력의 결과를 방지하고 완화하기 위한 중요한 개입 지점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가정폭력 유급휴가는 생존자에게 실제적 지원을 제공하는 것을 넘어서서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더 적극적 역할을 함</a:t>
            </a:r>
            <a:endParaRPr lang="en-US" altLang="ko-KR" sz="2800" dirty="0" smtClean="0"/>
          </a:p>
          <a:p>
            <a:r>
              <a:rPr lang="ko-KR" altLang="en-US" sz="2400" dirty="0" smtClean="0"/>
              <a:t>폭력적 행위는 용인될 수 없다는 강력한 메시지를 전달</a:t>
            </a:r>
            <a:endParaRPr lang="en-US" altLang="ko-KR" sz="2400" dirty="0" smtClean="0"/>
          </a:p>
          <a:p>
            <a:r>
              <a:rPr lang="ko-KR" altLang="en-US" sz="2400" dirty="0" smtClean="0"/>
              <a:t>생존자들이 지원을 찾도록 격려함</a:t>
            </a:r>
            <a:endParaRPr lang="en-US" altLang="ko-KR" sz="2400" dirty="0" smtClean="0"/>
          </a:p>
          <a:p>
            <a:r>
              <a:rPr lang="ko-KR" altLang="en-US" sz="2400" dirty="0" smtClean="0"/>
              <a:t>오명을 줄여줌</a:t>
            </a:r>
            <a:endParaRPr lang="en-US" altLang="ko-KR" sz="2400" dirty="0" smtClean="0"/>
          </a:p>
          <a:p>
            <a:r>
              <a:rPr lang="ko-KR" altLang="en-US" sz="2400" dirty="0" smtClean="0"/>
              <a:t>가정폭력은 전체 지역사회의 관여와 지원을 필요로 한다는 것을 강조함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7.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가정폭력 유급휴가 법제화 사례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필리핀</a:t>
            </a:r>
            <a:r>
              <a:rPr lang="en-US" altLang="ko-KR" sz="2800" dirty="0" smtClean="0"/>
              <a:t>: ‘</a:t>
            </a:r>
            <a:r>
              <a:rPr lang="ko-KR" altLang="en-US" sz="2800" dirty="0" smtClean="0"/>
              <a:t>여성과 그 자녀에 대한 폭력방지법</a:t>
            </a:r>
            <a:r>
              <a:rPr lang="en-US" altLang="ko-KR" sz="2800" dirty="0" smtClean="0"/>
              <a:t>’(2004), 10</a:t>
            </a:r>
            <a:r>
              <a:rPr lang="ko-KR" altLang="en-US" sz="2800" dirty="0" smtClean="0"/>
              <a:t>일의 유급휴가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다른 휴가와 연결해서 사용가능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생존자와 생존자를 돌보는 자가 사용가능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뉴질랜드</a:t>
            </a:r>
            <a:r>
              <a:rPr lang="en-US" altLang="ko-KR" sz="2800" dirty="0" smtClean="0"/>
              <a:t>: ‘</a:t>
            </a:r>
            <a:r>
              <a:rPr lang="ko-KR" altLang="en-US" sz="2800" dirty="0" smtClean="0"/>
              <a:t>가정폭력 피해자 보호법</a:t>
            </a:r>
            <a:r>
              <a:rPr lang="en-US" altLang="ko-KR" sz="2800" dirty="0" smtClean="0"/>
              <a:t>’ 2018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7</a:t>
            </a:r>
            <a:r>
              <a:rPr lang="ko-KR" altLang="en-US" sz="2800" dirty="0" smtClean="0"/>
              <a:t>월 입법</a:t>
            </a:r>
            <a:r>
              <a:rPr lang="en-US" altLang="ko-KR" sz="2800" dirty="0" smtClean="0"/>
              <a:t>, 2019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4</a:t>
            </a:r>
            <a:r>
              <a:rPr lang="ko-KR" altLang="en-US" sz="2800" dirty="0" smtClean="0"/>
              <a:t>월부터 발효</a:t>
            </a:r>
            <a:r>
              <a:rPr lang="en-US" altLang="ko-KR" sz="2800" dirty="0" smtClean="0"/>
              <a:t>. 10</a:t>
            </a:r>
            <a:r>
              <a:rPr lang="ko-KR" altLang="en-US" sz="2800" dirty="0" smtClean="0"/>
              <a:t>일의 유급휴가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생존자와 생존자를 돌보는 자가 사용가능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유연근무제도 제공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캐나다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일부 주에서 법제화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미국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일부 주에서 법제화 </a:t>
            </a:r>
            <a:endParaRPr lang="ko-KR" altLang="en-US" sz="28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8. ILO</a:t>
            </a:r>
            <a:r>
              <a:rPr lang="ko-KR" altLang="en-US" b="1" dirty="0" smtClean="0">
                <a:solidFill>
                  <a:srgbClr val="C00000"/>
                </a:solidFill>
              </a:rPr>
              <a:t>의</a:t>
            </a:r>
            <a:r>
              <a:rPr lang="en-US" altLang="ko-KR" b="1" dirty="0" smtClean="0">
                <a:solidFill>
                  <a:srgbClr val="C00000"/>
                </a:solidFill>
              </a:rPr>
              <a:t> </a:t>
            </a:r>
            <a:r>
              <a:rPr lang="ko-KR" altLang="en-US" b="1" dirty="0" smtClean="0">
                <a:solidFill>
                  <a:srgbClr val="C00000"/>
                </a:solidFill>
              </a:rPr>
              <a:t>관련 논의 내용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sz="2800" dirty="0" smtClean="0"/>
              <a:t>올해 </a:t>
            </a:r>
            <a:r>
              <a:rPr lang="en-US" altLang="ko-KR" sz="2800" dirty="0" smtClean="0"/>
              <a:t>ILO </a:t>
            </a:r>
            <a:r>
              <a:rPr lang="ko-KR" altLang="en-US" sz="2800" dirty="0" smtClean="0"/>
              <a:t>총회에서 다루어질 </a:t>
            </a:r>
            <a:r>
              <a:rPr lang="en-US" altLang="ko-KR" sz="2800" dirty="0" smtClean="0"/>
              <a:t>‘</a:t>
            </a:r>
            <a:r>
              <a:rPr lang="ko-KR" altLang="en-US" sz="2800" dirty="0" smtClean="0"/>
              <a:t>노동세계의 폭력과 괴롭힘의 제거에 관한</a:t>
            </a:r>
            <a:r>
              <a:rPr lang="en-US" altLang="ko-KR" sz="2800" dirty="0" smtClean="0"/>
              <a:t>’</a:t>
            </a:r>
            <a:r>
              <a:rPr lang="ko-KR" altLang="en-US" sz="2800" dirty="0" smtClean="0"/>
              <a:t> </a:t>
            </a:r>
            <a:r>
              <a:rPr lang="ko-KR" altLang="en-US" sz="2800" b="1" dirty="0" smtClean="0"/>
              <a:t>협약</a:t>
            </a:r>
            <a:r>
              <a:rPr lang="ko-KR" altLang="en-US" sz="2800" dirty="0" smtClean="0"/>
              <a:t>과 </a:t>
            </a:r>
            <a:r>
              <a:rPr lang="ko-KR" altLang="en-US" sz="2800" b="1" dirty="0" smtClean="0"/>
              <a:t>권고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검토안에</a:t>
            </a:r>
            <a:r>
              <a:rPr lang="ko-KR" altLang="en-US" sz="2800" dirty="0" smtClean="0"/>
              <a:t> 가정폭력 관련 내용이 포함되어 있음</a:t>
            </a:r>
            <a:endParaRPr lang="en-US" altLang="ko-KR" sz="28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b="1" dirty="0" smtClean="0"/>
              <a:t>협약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검토안</a:t>
            </a:r>
            <a:r>
              <a:rPr lang="ko-KR" altLang="en-US" sz="2800" dirty="0" smtClean="0"/>
              <a:t> 내용</a:t>
            </a:r>
            <a:endParaRPr lang="en-US" altLang="ko-KR" sz="2800" dirty="0" smtClean="0"/>
          </a:p>
          <a:p>
            <a:r>
              <a:rPr lang="ko-KR" altLang="en-US" sz="2400" dirty="0" smtClean="0"/>
              <a:t>가정폭력이 고용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생산성 건강과 안전에 영향을 미칠 수 있음을 인정</a:t>
            </a:r>
            <a:endParaRPr lang="en-US" altLang="ko-KR" sz="2400" dirty="0" smtClean="0"/>
          </a:p>
          <a:p>
            <a:r>
              <a:rPr lang="ko-KR" altLang="en-US" sz="2400" dirty="0" smtClean="0"/>
              <a:t>회원국은 가정폭력이 노동세계에 미치는 영향의 인식과 그 영향을 다루기 위한 적절한 조치를 실행해야 함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800" b="1" dirty="0" smtClean="0"/>
              <a:t>권고</a:t>
            </a:r>
            <a:r>
              <a:rPr lang="ko-KR" altLang="en-US" sz="2800" dirty="0" smtClean="0"/>
              <a:t> </a:t>
            </a:r>
            <a:r>
              <a:rPr lang="ko-KR" altLang="en-US" sz="2800" dirty="0" err="1" smtClean="0"/>
              <a:t>검토안</a:t>
            </a:r>
            <a:r>
              <a:rPr lang="ko-KR" altLang="en-US" sz="2800" dirty="0" smtClean="0"/>
              <a:t> 내용</a:t>
            </a:r>
            <a:endParaRPr lang="en-US" altLang="ko-KR" sz="2800" dirty="0" smtClean="0"/>
          </a:p>
          <a:p>
            <a:r>
              <a:rPr lang="ko-KR" altLang="en-US" sz="2400" dirty="0" smtClean="0"/>
              <a:t>위 적절한 조치의 세부 내용 명기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가정폭력 유급휴가 등</a:t>
            </a:r>
            <a:endParaRPr lang="ko-KR" altLang="en-US" sz="24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2019-04-26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26341-4A89-44D3-BE71-33196BA58FE9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502</Words>
  <Application>Microsoft Office PowerPoint</Application>
  <PresentationFormat>화면 슬라이드 쇼(4:3)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‘가정폭력 유급휴가’ 국제공공노련(PSI) 캠페인 </vt:lpstr>
      <vt:lpstr>1. 가정폭력은 지구적 유행병</vt:lpstr>
      <vt:lpstr>2. 가정폭력은 일터의 문제</vt:lpstr>
      <vt:lpstr>3. 가정폭력의 피해</vt:lpstr>
      <vt:lpstr>4. 생명을 구하는 가정폭력 유급휴가</vt:lpstr>
      <vt:lpstr>5. 왜 유급휴가인가? </vt:lpstr>
      <vt:lpstr>6. 가정폭력 유급휴가의 중요성</vt:lpstr>
      <vt:lpstr>7. 가정폭력 유급휴가 법제화 사례</vt:lpstr>
      <vt:lpstr>8. ILO의 관련 논의 내용</vt:lpstr>
      <vt:lpstr>9. 무엇을 할 것인가? 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‘가정폭력 유급휴가’ 국제공공노련(PSI) 캠페인 </dc:title>
  <dc:creator>STEPI</dc:creator>
  <cp:lastModifiedBy>STEPI</cp:lastModifiedBy>
  <cp:revision>26</cp:revision>
  <dcterms:created xsi:type="dcterms:W3CDTF">2019-04-19T08:07:46Z</dcterms:created>
  <dcterms:modified xsi:type="dcterms:W3CDTF">2019-04-24T12:13:59Z</dcterms:modified>
</cp:coreProperties>
</file>